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3" autoAdjust="0"/>
  </p:normalViewPr>
  <p:slideViewPr>
    <p:cSldViewPr snapToGrid="0" snapToObjects="1">
      <p:cViewPr varScale="1">
        <p:scale>
          <a:sx n="77" d="100"/>
          <a:sy n="77" d="100"/>
        </p:scale>
        <p:origin x="-114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129E-4199-A845-A046-39F289A6818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19B4-D2EF-D14D-9D16-15A8AED6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19B4-D2EF-D14D-9D16-15A8AED6E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Affectation</a:t>
            </a:r>
            <a:r>
              <a:rPr lang="en-US" baseline="0" dirty="0" smtClean="0"/>
              <a:t> and farce conflated – affectation is just the form farce takes in </a:t>
            </a:r>
            <a:r>
              <a:rPr lang="en-US" baseline="0" smtClean="0"/>
              <a:t>real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19B4-D2EF-D14D-9D16-15A8AED6E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Hogarth,</a:t>
            </a:r>
            <a:r>
              <a:rPr lang="en-US" baseline="0" dirty="0" smtClean="0"/>
              <a:t> </a:t>
            </a:r>
            <a:r>
              <a:rPr lang="en-US" i="1" baseline="0" dirty="0" smtClean="0"/>
              <a:t>Strolling Actresses Dressing in a Barn</a:t>
            </a:r>
            <a:r>
              <a:rPr lang="en-US" i="0" baseline="0" dirty="0" smtClean="0"/>
              <a:t> (1738)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4830-007F-9146-9313-1C4422E377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6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F78A-B919-4A43-A7F0-39062E4EE0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9084-DE49-FE46-99CF-488DB4A8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2" r="-9672"/>
          <a:stretch>
            <a:fillRect/>
          </a:stretch>
        </p:blipFill>
        <p:spPr bwMode="auto">
          <a:xfrm>
            <a:off x="457201" y="274638"/>
            <a:ext cx="8229600" cy="6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1" y="6314638"/>
            <a:ext cx="825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 Hogarth, </a:t>
            </a:r>
            <a:r>
              <a:rPr lang="en-US" i="1" dirty="0"/>
              <a:t>A Just View of the British Stage</a:t>
            </a:r>
            <a:r>
              <a:rPr lang="en-US" dirty="0"/>
              <a:t> (Undated, c18, collection of the V&amp;A)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6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87" b="7787"/>
          <a:stretch>
            <a:fillRect/>
          </a:stretch>
        </p:blipFill>
        <p:spPr>
          <a:xfrm>
            <a:off x="457200" y="9604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70224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Bodily Moralities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Introducing Fielding’s drama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Bodily Moralities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Fielding, Farce and Comic Compassion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Defining farce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‘Essay on the Knowledge of the Characters of Men’ (1743)</a:t>
            </a:r>
          </a:p>
          <a:p>
            <a:r>
              <a:rPr lang="en-US" i="1" dirty="0" smtClean="0"/>
              <a:t>The Author’s Farce </a:t>
            </a:r>
            <a:r>
              <a:rPr lang="en-US" dirty="0" smtClean="0"/>
              <a:t>(1730)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Grub-street, the </a:t>
            </a:r>
            <a:r>
              <a:rPr lang="en-US" dirty="0" err="1" smtClean="0"/>
              <a:t>Scriblerians</a:t>
            </a:r>
            <a:r>
              <a:rPr lang="en-US" dirty="0" smtClean="0"/>
              <a:t> and the theatre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Wooden actors, wooden texts</a:t>
            </a:r>
          </a:p>
          <a:p>
            <a:r>
              <a:rPr lang="en-US" i="1" dirty="0" err="1" smtClean="0"/>
              <a:t>Pasquin</a:t>
            </a:r>
            <a:r>
              <a:rPr lang="en-US" i="1" dirty="0" smtClean="0"/>
              <a:t> </a:t>
            </a:r>
            <a:r>
              <a:rPr lang="en-US" dirty="0" smtClean="0"/>
              <a:t>(1736)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‘Generic miscegenation’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Theatrical politics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5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Farce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8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Farce is…</a:t>
            </a: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purgative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there is the same difference betwixt Farce and Comedy, as betwixt an </a:t>
            </a:r>
            <a:r>
              <a:rPr lang="en-US" dirty="0" err="1"/>
              <a:t>Empirique</a:t>
            </a:r>
            <a:r>
              <a:rPr lang="en-US" dirty="0"/>
              <a:t> and a true </a:t>
            </a:r>
            <a:r>
              <a:rPr lang="en-US" dirty="0" err="1"/>
              <a:t>Physitian</a:t>
            </a:r>
            <a:r>
              <a:rPr lang="en-US" dirty="0"/>
              <a:t>: both of them may attain their ends; but what the one performs by hazard, the other does by skill </a:t>
            </a:r>
          </a:p>
          <a:p>
            <a:pPr marL="0" indent="0">
              <a:buNone/>
            </a:pPr>
            <a:r>
              <a:rPr lang="en-US" dirty="0"/>
              <a:t>			(Dryden, preface to </a:t>
            </a:r>
            <a:r>
              <a:rPr lang="en-US" i="1" dirty="0"/>
              <a:t>An Evening’s Love</a:t>
            </a:r>
            <a:r>
              <a:rPr lang="en-US" dirty="0"/>
              <a:t>, 1671) 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Ridicule, like Ward’s Pill, passes innocently through a sound Constitution; but when it meets with a Complication of foul Distempers in a gross corrupt </a:t>
            </a:r>
            <a:r>
              <a:rPr lang="en-US" dirty="0" err="1"/>
              <a:t>Carcase</a:t>
            </a:r>
            <a:r>
              <a:rPr lang="en-US" dirty="0"/>
              <a:t>, it is apt to give a terrible Shock, to work the poor Patient most immoderately; in the Course of which Working, it is ten to one but he </a:t>
            </a:r>
            <a:r>
              <a:rPr lang="en-US" dirty="0" err="1"/>
              <a:t>bes</a:t>
            </a:r>
            <a:r>
              <a:rPr lang="en-US" dirty="0"/>
              <a:t>---</a:t>
            </a:r>
            <a:r>
              <a:rPr lang="en-US" dirty="0" err="1"/>
              <a:t>ts</a:t>
            </a:r>
            <a:r>
              <a:rPr lang="en-US" dirty="0"/>
              <a:t> his Breeches.</a:t>
            </a:r>
          </a:p>
          <a:p>
            <a:pPr marL="0" indent="0">
              <a:buNone/>
            </a:pPr>
            <a:r>
              <a:rPr lang="en-US" dirty="0"/>
              <a:t>			(Fielding, ‘A Letter to </a:t>
            </a:r>
            <a:r>
              <a:rPr lang="en-US" i="1" dirty="0"/>
              <a:t>Common Sense: or, The 						</a:t>
            </a:r>
            <a:r>
              <a:rPr lang="en-US" i="1" dirty="0" smtClean="0"/>
              <a:t>				Englishman’s </a:t>
            </a:r>
            <a:r>
              <a:rPr lang="en-US" i="1" dirty="0"/>
              <a:t>Journal</a:t>
            </a:r>
            <a:r>
              <a:rPr lang="en-US" dirty="0"/>
              <a:t>,’ No. 16. Sat, May 21, 1737)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Burlesque ‘contributes more to exquisite Mirth and Laughter than any other; and these are probably more wholesome Physic for the Mind, and conduce better to purge away Spleen, Melancholy and ill Affections, than is generally imagined. Nay, I will appeal to common Observation, whether the same Companies are not found more full of Good-</a:t>
            </a:r>
            <a:r>
              <a:rPr lang="en-US" dirty="0" err="1"/>
              <a:t>humour</a:t>
            </a:r>
            <a:r>
              <a:rPr lang="en-US" dirty="0"/>
              <a:t> and Benevolence, after they have been </a:t>
            </a:r>
            <a:r>
              <a:rPr lang="en-US" dirty="0" err="1"/>
              <a:t>sweeten’d</a:t>
            </a:r>
            <a:r>
              <a:rPr lang="en-US" dirty="0"/>
              <a:t> for two or three Hours with Entertainments of this kind, than when soured by a Tragedy or a grave Lecture.’	</a:t>
            </a:r>
          </a:p>
          <a:p>
            <a:pPr marL="0" indent="0">
              <a:buNone/>
            </a:pPr>
            <a:r>
              <a:rPr lang="en-US" dirty="0"/>
              <a:t>			(Fielding, preface to </a:t>
            </a:r>
            <a:r>
              <a:rPr lang="en-US" i="1" dirty="0"/>
              <a:t>Joseph Andrews</a:t>
            </a:r>
            <a:r>
              <a:rPr lang="en-US" dirty="0"/>
              <a:t>, 1742)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2328" y="-86391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2432"/>
            <a:ext cx="8229600" cy="55537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hyperbolical: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As </a:t>
            </a:r>
            <a:r>
              <a:rPr lang="en-US" dirty="0"/>
              <a:t>Tragedy</a:t>
            </a:r>
            <a:r>
              <a:rPr lang="en-US" i="1" dirty="0"/>
              <a:t> prescribes to Passion Rules,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So </a:t>
            </a:r>
            <a:r>
              <a:rPr lang="en-US" dirty="0"/>
              <a:t>Comedy</a:t>
            </a:r>
            <a:r>
              <a:rPr lang="en-US" i="1" dirty="0"/>
              <a:t> delights to punish Fools;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And while at nobler Game she boldly flies,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Farce</a:t>
            </a:r>
            <a:r>
              <a:rPr lang="en-US" i="1" dirty="0"/>
              <a:t> challenges the Vulgar as her Prize.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Some Follies scarce perceptible appear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In that just Glass, which </a:t>
            </a:r>
            <a:r>
              <a:rPr lang="en-US" i="1" dirty="0" err="1"/>
              <a:t>shews</a:t>
            </a:r>
            <a:r>
              <a:rPr lang="en-US" i="1" dirty="0"/>
              <a:t> you as you are.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But </a:t>
            </a:r>
            <a:r>
              <a:rPr lang="en-US" dirty="0"/>
              <a:t>Farce</a:t>
            </a:r>
            <a:r>
              <a:rPr lang="en-US" i="1" dirty="0"/>
              <a:t> still claims a magnifying Right,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To raise the Object larger to the Sight,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And </a:t>
            </a:r>
            <a:r>
              <a:rPr lang="en-US" i="1" dirty="0" err="1"/>
              <a:t>shew</a:t>
            </a:r>
            <a:r>
              <a:rPr lang="en-US" i="1" dirty="0"/>
              <a:t> her Insect Fools in stronger Light.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(Fielding, prologue to </a:t>
            </a:r>
            <a:r>
              <a:rPr lang="en-US" i="1" dirty="0"/>
              <a:t>The Lottery</a:t>
            </a:r>
            <a:r>
              <a:rPr lang="en-US" dirty="0"/>
              <a:t>, 1732)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English addiction to caricature: ‘they are more struck with a large face and great nose designed by </a:t>
            </a:r>
            <a:r>
              <a:rPr lang="en-US" dirty="0" err="1"/>
              <a:t>Callot</a:t>
            </a:r>
            <a:r>
              <a:rPr lang="en-US" dirty="0"/>
              <a:t> that with a noble and graceful countenance </a:t>
            </a:r>
            <a:r>
              <a:rPr lang="en-US" dirty="0" err="1"/>
              <a:t>trac’d</a:t>
            </a:r>
            <a:r>
              <a:rPr lang="en-US" dirty="0"/>
              <a:t> by </a:t>
            </a:r>
            <a:r>
              <a:rPr lang="en-US" dirty="0" err="1"/>
              <a:t>Corregio’s</a:t>
            </a:r>
            <a:r>
              <a:rPr lang="en-US" dirty="0"/>
              <a:t> pencil. For this reason their comic characters are more </a:t>
            </a:r>
            <a:r>
              <a:rPr lang="en-US" dirty="0" err="1"/>
              <a:t>overstrain’d</a:t>
            </a:r>
            <a:r>
              <a:rPr lang="en-US" dirty="0"/>
              <a:t> than ours.’ </a:t>
            </a:r>
          </a:p>
          <a:p>
            <a:pPr marL="0" indent="0">
              <a:buNone/>
            </a:pPr>
            <a:r>
              <a:rPr lang="en-US" dirty="0"/>
              <a:t>			(</a:t>
            </a:r>
            <a:r>
              <a:rPr lang="en-US" dirty="0" err="1"/>
              <a:t>Abbé</a:t>
            </a:r>
            <a:r>
              <a:rPr lang="en-US" dirty="0"/>
              <a:t> le Blanc, 1737)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7" y="-86836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3986"/>
            <a:ext cx="8229600" cy="54821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unnatural: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‘So Comedy may admit of </a:t>
            </a:r>
            <a:r>
              <a:rPr lang="en-US" dirty="0" err="1"/>
              <a:t>Humour</a:t>
            </a:r>
            <a:r>
              <a:rPr lang="en-US" dirty="0"/>
              <a:t>, which is a great Province of Farce; but then it might be such </a:t>
            </a:r>
            <a:r>
              <a:rPr lang="en-US" dirty="0" err="1"/>
              <a:t>Humour</a:t>
            </a:r>
            <a:r>
              <a:rPr lang="en-US" dirty="0"/>
              <a:t> as comes within the compass of Nature and Probability: For where it exceeds these Bounds it becomes Farce.’</a:t>
            </a:r>
          </a:p>
          <a:p>
            <a:pPr marL="0" indent="0">
              <a:buNone/>
            </a:pPr>
            <a:r>
              <a:rPr lang="en-US" dirty="0"/>
              <a:t>			(Nahum Tate, preface to </a:t>
            </a:r>
            <a:r>
              <a:rPr lang="en-US" i="1" dirty="0"/>
              <a:t>A Duke and No Duke</a:t>
            </a:r>
            <a:r>
              <a:rPr lang="en-US" dirty="0"/>
              <a:t>, 1693)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‘Affectation always over-acts her Part, it fares with her as with a Farcical Actor on the Stage, whose monstrous over-done Grimaces are sure to catch the Applause of an insensible Audience; while the truest and finest Strokes of Nature, represented by a judicious and just Actor, pass unobserved and disregarded.’</a:t>
            </a:r>
          </a:p>
          <a:p>
            <a:pPr marL="0" indent="0">
              <a:buNone/>
            </a:pPr>
            <a:r>
              <a:rPr lang="en-US" dirty="0"/>
              <a:t>			(Fielding, </a:t>
            </a:r>
            <a:r>
              <a:rPr lang="en-US" i="1" dirty="0"/>
              <a:t>Essay on the Knowledge of the Characters of Men</a:t>
            </a:r>
            <a:r>
              <a:rPr lang="en-US" dirty="0"/>
              <a:t>, 					1743).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‘Farce … consists principally of Grimaces’</a:t>
            </a:r>
          </a:p>
          <a:p>
            <a:pPr marL="0" indent="0">
              <a:buNone/>
            </a:pPr>
            <a:r>
              <a:rPr lang="en-US" dirty="0"/>
              <a:t>			(Dryden, preface to </a:t>
            </a:r>
            <a:r>
              <a:rPr lang="en-US" i="1" dirty="0"/>
              <a:t>An Evening’s Love</a:t>
            </a:r>
            <a:r>
              <a:rPr lang="en-US" dirty="0"/>
              <a:t>, 1671)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‘I would ask the Reader’s Opinion if he can suppose any more genuine and natural Use of those </a:t>
            </a:r>
            <a:r>
              <a:rPr lang="en-US" i="1" dirty="0"/>
              <a:t>Larvae</a:t>
            </a:r>
            <a:r>
              <a:rPr lang="en-US" dirty="0"/>
              <a:t> or </a:t>
            </a:r>
            <a:r>
              <a:rPr lang="en-US" dirty="0" err="1"/>
              <a:t>Vizards</a:t>
            </a:r>
            <a:r>
              <a:rPr lang="en-US" dirty="0"/>
              <a:t> … than for Farce-Players’</a:t>
            </a:r>
          </a:p>
          <a:p>
            <a:pPr marL="0" indent="0">
              <a:buNone/>
            </a:pPr>
            <a:r>
              <a:rPr lang="en-US" dirty="0"/>
              <a:t>			(Nahum Tate, preface to </a:t>
            </a:r>
            <a:r>
              <a:rPr lang="en-US" i="1" dirty="0"/>
              <a:t>A Duke and No Duke</a:t>
            </a:r>
            <a:r>
              <a:rPr lang="en-US" dirty="0"/>
              <a:t>, 1693)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Grimace, def. 1. ‘distortion of the countenance from habit, affectation, or insolence.’</a:t>
            </a:r>
          </a:p>
          <a:p>
            <a:pPr marL="0" indent="0">
              <a:buNone/>
            </a:pPr>
            <a:r>
              <a:rPr lang="en-US" dirty="0"/>
              <a:t>	           	    2. an ‘Air of affectation’ </a:t>
            </a:r>
          </a:p>
          <a:p>
            <a:pPr marL="0" indent="0">
              <a:buNone/>
            </a:pPr>
            <a:r>
              <a:rPr lang="en-US" dirty="0"/>
              <a:t>			(Johnson, </a:t>
            </a:r>
            <a:r>
              <a:rPr lang="en-US" i="1" dirty="0"/>
              <a:t>Dictionary</a:t>
            </a:r>
            <a:r>
              <a:rPr lang="en-US" dirty="0"/>
              <a:t>, 1755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3"/>
            <a:ext cx="6564006" cy="1744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3428"/>
            <a:ext cx="8229600" cy="53927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pure invention: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Farce is more difficult to </a:t>
            </a:r>
            <a:r>
              <a:rPr lang="en-US" dirty="0" smtClean="0"/>
              <a:t>write than comedy; </a:t>
            </a:r>
            <a:r>
              <a:rPr lang="en-US" dirty="0"/>
              <a:t>‘there are no Rules to be prescribed for that sort of Wit, no Patterns to Copy, ‘tis altogether the Creature of Imagination.’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i="1" dirty="0" err="1"/>
              <a:t>Genuis</a:t>
            </a:r>
            <a:r>
              <a:rPr lang="en-US" dirty="0"/>
              <a:t> and </a:t>
            </a:r>
            <a:r>
              <a:rPr lang="en-US" i="1" dirty="0"/>
              <a:t>Invention</a:t>
            </a:r>
            <a:r>
              <a:rPr lang="en-US" dirty="0"/>
              <a:t> [are] beyond the best Performances of </a:t>
            </a:r>
            <a:r>
              <a:rPr lang="en-US" i="1" dirty="0"/>
              <a:t>Imitation</a:t>
            </a:r>
            <a:r>
              <a:rPr lang="en-US" dirty="0"/>
              <a:t>. Such is the Farce-Writers Task.’</a:t>
            </a:r>
          </a:p>
          <a:p>
            <a:pPr marL="0" indent="0">
              <a:buNone/>
            </a:pPr>
            <a:r>
              <a:rPr lang="en-US" dirty="0"/>
              <a:t>			(Nahum Tate, preface to </a:t>
            </a:r>
            <a:r>
              <a:rPr lang="en-US" i="1" dirty="0"/>
              <a:t>A Duke and No Duke</a:t>
            </a:r>
            <a:r>
              <a:rPr lang="en-US" dirty="0"/>
              <a:t>, 1693)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‘in Farce the author is not tied to the same severity of Rules as in Comedy; Farce is more loose and disengaged, not </a:t>
            </a:r>
            <a:r>
              <a:rPr lang="en-US" dirty="0" err="1"/>
              <a:t>cramp’d</a:t>
            </a:r>
            <a:r>
              <a:rPr lang="en-US" dirty="0"/>
              <a:t> by Method, or measure of Time or other Unity: </a:t>
            </a:r>
            <a:r>
              <a:rPr lang="en-US" dirty="0" err="1"/>
              <a:t>‘Tis</a:t>
            </a:r>
            <a:r>
              <a:rPr lang="en-US" dirty="0"/>
              <a:t> a Hodge-podge of Adventures, things reasonable mixt with things unreasonable; . . . Just as if War were to be waged against Sense and Uniformity, and the </a:t>
            </a:r>
            <a:r>
              <a:rPr lang="en-US" i="1" dirty="0" err="1"/>
              <a:t>quidlibet</a:t>
            </a:r>
            <a:r>
              <a:rPr lang="en-US" i="1" dirty="0"/>
              <a:t> </a:t>
            </a:r>
            <a:r>
              <a:rPr lang="en-US" i="1" dirty="0" err="1"/>
              <a:t>audendi</a:t>
            </a:r>
            <a:r>
              <a:rPr lang="en-US" dirty="0"/>
              <a:t> were all that the Poet is to Study.’</a:t>
            </a:r>
          </a:p>
          <a:p>
            <a:pPr marL="0" indent="0">
              <a:buNone/>
            </a:pPr>
            <a:r>
              <a:rPr lang="en-US" dirty="0"/>
              <a:t>			(Charles </a:t>
            </a:r>
            <a:r>
              <a:rPr lang="en-US" dirty="0" err="1"/>
              <a:t>Gildon</a:t>
            </a:r>
            <a:r>
              <a:rPr lang="en-US" dirty="0"/>
              <a:t>, </a:t>
            </a:r>
            <a:r>
              <a:rPr lang="en-US" i="1" dirty="0"/>
              <a:t>Comparison between the Two Stages</a:t>
            </a:r>
            <a:r>
              <a:rPr lang="en-US" dirty="0"/>
              <a:t>, 1702)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300" y="230937"/>
            <a:ext cx="8049194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however Self-Love may make us pleased with seeing a Blemish in another which we are ourselves free from, yet Compassion on the first Reflection of any Unhappiness in the Object, immediately puts a Stop to it in good Minds. For Instance; suppose a Person well </a:t>
            </a:r>
            <a:r>
              <a:rPr lang="en-US" dirty="0" err="1" smtClean="0"/>
              <a:t>drest</a:t>
            </a:r>
            <a:r>
              <a:rPr lang="en-US" dirty="0" smtClean="0"/>
              <a:t> should tumble in a dirty Place in the Street; I am afraid there are few who would not laugh at the Accident: Now what is this Laughter other than a convulsive </a:t>
            </a:r>
            <a:r>
              <a:rPr lang="en-US" dirty="0" err="1" smtClean="0"/>
              <a:t>Extasy</a:t>
            </a:r>
            <a:r>
              <a:rPr lang="en-US" dirty="0" smtClean="0"/>
              <a:t>, occasioned by the Contemplation of our own Happiness, compared with the unfortunate Person’s! a Pleasure which seems to </a:t>
            </a:r>
            <a:r>
              <a:rPr lang="en-US" dirty="0" err="1" smtClean="0"/>
              <a:t>savour</a:t>
            </a:r>
            <a:r>
              <a:rPr lang="en-US" dirty="0" smtClean="0"/>
              <a:t> of Ill-nature: but as this is one of those first, and as it were, spontaneous Motions of the Soul, which few … attend to, and none can prevent; so it doth not properly constitute the Character. When we come to reflect on the Uneasiness this Person suffers, Laughter, in a good and delicate Mind, will begin to change itself into Compassion; and in Proportion as this latter operates on us, we may be said to have more or less Good-Nature: but should any fatal Consequence, such as a violent Bruise, or the breaking of a Bone, attend the Fall, the Man who should still continue to laugh, would be entitled to the basest and vilest Appellation with which any Language can stigmatize him.</a:t>
            </a:r>
          </a:p>
          <a:p>
            <a:r>
              <a:rPr lang="en-US" dirty="0" smtClean="0"/>
              <a:t>						(Fielding, </a:t>
            </a:r>
            <a:r>
              <a:rPr lang="en-US" dirty="0"/>
              <a:t>‘Essay on the Knowledge of the Characters of </a:t>
            </a:r>
            <a:r>
              <a:rPr lang="en-US" dirty="0" smtClean="0"/>
              <a:t>						Men,’ 1743)</a:t>
            </a:r>
            <a:endParaRPr lang="en-US" dirty="0"/>
          </a:p>
          <a:p>
            <a:r>
              <a:rPr lang="en-US" dirty="0" smtClean="0"/>
              <a:t>Comedy ‘works </a:t>
            </a:r>
            <a:r>
              <a:rPr lang="en-US" dirty="0"/>
              <a:t>first on the ill nature of the Audience; they are </a:t>
            </a:r>
            <a:r>
              <a:rPr lang="en-US" dirty="0" err="1"/>
              <a:t>mov’d</a:t>
            </a:r>
            <a:r>
              <a:rPr lang="en-US" dirty="0"/>
              <a:t> to laugh by the representation of deformity; and the shame of that laughter, teaches us to amend what is ridiculous in our manners</a:t>
            </a:r>
            <a:r>
              <a:rPr lang="en-US" dirty="0" smtClean="0"/>
              <a:t>.’ </a:t>
            </a:r>
          </a:p>
          <a:p>
            <a:r>
              <a:rPr lang="en-US" dirty="0"/>
              <a:t>	</a:t>
            </a:r>
            <a:r>
              <a:rPr lang="en-US" dirty="0" smtClean="0"/>
              <a:t>					(Dryden, Preface to </a:t>
            </a:r>
            <a:r>
              <a:rPr lang="en-US" i="1" dirty="0" smtClean="0"/>
              <a:t>An Evening’s Love</a:t>
            </a:r>
            <a:r>
              <a:rPr lang="en-US" dirty="0" smtClean="0"/>
              <a:t>, 1671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2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495300"/>
            <a:ext cx="74930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6286256"/>
            <a:ext cx="83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Hogarth,</a:t>
            </a:r>
            <a:r>
              <a:rPr lang="en-US" baseline="0" dirty="0" smtClean="0"/>
              <a:t> </a:t>
            </a:r>
            <a:r>
              <a:rPr lang="en-US" i="1" baseline="0" dirty="0" smtClean="0"/>
              <a:t>Strolling Actresses Dressing in a Barn</a:t>
            </a:r>
            <a:r>
              <a:rPr lang="en-US" dirty="0" smtClean="0"/>
              <a:t>, </a:t>
            </a:r>
            <a:r>
              <a:rPr lang="en-US" i="0" baseline="0" dirty="0" smtClean="0"/>
              <a:t>1738 (Collection</a:t>
            </a:r>
            <a:r>
              <a:rPr lang="en-US" i="0" dirty="0" smtClean="0"/>
              <a:t> of the British Museum</a:t>
            </a:r>
            <a:r>
              <a:rPr lang="en-US" i="0" baseline="0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0"/>
            <a:ext cx="7780020" cy="6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6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27396</TotalTime>
  <Words>395</Words>
  <Application>Microsoft Macintosh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Bodily Moralities</vt:lpstr>
      <vt:lpstr>Bodily Moralities </vt:lpstr>
      <vt:lpstr>Defining Farce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Bodily Moralities</dc:title>
  <dc:creator>ACO Admin</dc:creator>
  <cp:lastModifiedBy>ACO Admin</cp:lastModifiedBy>
  <cp:revision>20</cp:revision>
  <dcterms:created xsi:type="dcterms:W3CDTF">2016-11-16T17:55:57Z</dcterms:created>
  <dcterms:modified xsi:type="dcterms:W3CDTF">2016-12-06T09:42:32Z</dcterms:modified>
</cp:coreProperties>
</file>